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8" r:id="rId3"/>
    <p:sldId id="259" r:id="rId4"/>
    <p:sldId id="292" r:id="rId5"/>
    <p:sldId id="291" r:id="rId6"/>
    <p:sldId id="294" r:id="rId7"/>
    <p:sldId id="293" r:id="rId8"/>
    <p:sldId id="284" r:id="rId9"/>
    <p:sldId id="295" r:id="rId10"/>
    <p:sldId id="299" r:id="rId11"/>
    <p:sldId id="297" r:id="rId12"/>
    <p:sldId id="296" r:id="rId13"/>
    <p:sldId id="300" r:id="rId14"/>
    <p:sldId id="301" r:id="rId15"/>
    <p:sldId id="303" r:id="rId16"/>
    <p:sldId id="304" r:id="rId17"/>
    <p:sldId id="306" r:id="rId18"/>
    <p:sldId id="305" r:id="rId19"/>
    <p:sldId id="307" r:id="rId20"/>
    <p:sldId id="308" r:id="rId21"/>
    <p:sldId id="310" r:id="rId22"/>
    <p:sldId id="309" r:id="rId23"/>
    <p:sldId id="276" r:id="rId24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9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79622" autoAdjust="0"/>
  </p:normalViewPr>
  <p:slideViewPr>
    <p:cSldViewPr>
      <p:cViewPr varScale="1">
        <p:scale>
          <a:sx n="73" d="100"/>
          <a:sy n="73" d="100"/>
        </p:scale>
        <p:origin x="18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3429FC-EABE-42A9-9120-EDF185F6F99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4450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63116-0E0A-45CF-8D44-4DF995D6323E}" type="datetimeFigureOut">
              <a:rPr lang="zh-CN" altLang="en-US" smtClean="0"/>
              <a:t>2014/5/9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527175" y="1123950"/>
            <a:ext cx="4048125" cy="3035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327525"/>
            <a:ext cx="5683250" cy="35401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540750"/>
            <a:ext cx="3078163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2725" y="8540750"/>
            <a:ext cx="3078163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8DE3B-5889-46B8-B74C-6C94BAB8A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60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8DE3B-5889-46B8-B74C-6C94BAB8A80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166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8DE3B-5889-46B8-B74C-6C94BAB8A80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266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8DE3B-5889-46B8-B74C-6C94BAB8A80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413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2971800"/>
            <a:ext cx="9144000" cy="9144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12549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905000" y="5410200"/>
            <a:ext cx="5181600" cy="533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600"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810000" y="6477000"/>
            <a:ext cx="2133600" cy="244475"/>
          </a:xfr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28600" y="6477000"/>
            <a:ext cx="2895600" cy="244475"/>
          </a:xfrm>
        </p:spPr>
        <p:txBody>
          <a:bodyPr/>
          <a:lstStyle>
            <a:lvl1pPr algn="ctr">
              <a:defRPr sz="120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 b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8EF4EAE-46C6-4A50-8D37-0A5178E35A7E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81000" y="319088"/>
            <a:ext cx="1371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latin typeface="Verdana" panose="020B0604030504040204" pitchFamily="34" charset="0"/>
                <a:ea typeface="宋体" panose="02010600030101010101" pitchFamily="2" charset="-122"/>
              </a:rPr>
              <a:t>LOGO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gray">
          <a:xfrm>
            <a:off x="0" y="2895600"/>
            <a:ext cx="8229600" cy="9144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0"/>
            <a:ext cx="7924800" cy="685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EA47A-3868-4F8C-9E74-BCE402137BB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784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47688"/>
            <a:ext cx="2057400" cy="5883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7688"/>
            <a:ext cx="6019800" cy="5883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A0525-6B78-4FE8-9DBF-3EAB584E847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0451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547688"/>
            <a:ext cx="73914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338263"/>
            <a:ext cx="8229600" cy="50927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781800" y="269875"/>
            <a:ext cx="2133600" cy="246063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91200" y="6530975"/>
            <a:ext cx="2895600" cy="2762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3505200" y="6553200"/>
            <a:ext cx="2133600" cy="254000"/>
          </a:xfrm>
        </p:spPr>
        <p:txBody>
          <a:bodyPr/>
          <a:lstStyle>
            <a:lvl1pPr>
              <a:defRPr/>
            </a:lvl1pPr>
          </a:lstStyle>
          <a:p>
            <a:fld id="{95D2834E-411F-456D-AD03-832AACF18B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812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73739-B1EE-4973-A8DA-401A572621A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853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9FE6E-1C39-439E-90FC-571DAE02F85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0160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8263"/>
            <a:ext cx="4038600" cy="50927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8263"/>
            <a:ext cx="4038600" cy="50927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62D53-3D03-48EA-8E7A-EEC92C1D2CE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6679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50A06-17F5-46A4-8035-E27DE5341A3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9897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55B9C-95CD-448D-9287-732324F27DE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464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C5A6D-A089-4BE5-8AC4-5DB90DDE6CE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515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98D45-5C41-4CA1-A2FC-B6ED791DAB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722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EC311-5BFF-4717-A361-ECE043AB33E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11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533400"/>
            <a:ext cx="9144000" cy="6858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12549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0" y="457200"/>
            <a:ext cx="8229600" cy="685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8263"/>
            <a:ext cx="8229600" cy="509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81800" y="269875"/>
            <a:ext cx="213360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  <a:ea typeface="宋体" panose="02010600030101010101" pitchFamily="2" charset="-122"/>
              </a:defRPr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30975"/>
            <a:ext cx="28956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  <a:ea typeface="宋体" panose="02010600030101010101" pitchFamily="2" charset="-122"/>
              </a:defRPr>
            </a:lvl1pPr>
          </a:lstStyle>
          <a:p>
            <a:r>
              <a:rPr lang="en-US" altLang="zh-CN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553200"/>
            <a:ext cx="21336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  <a:ea typeface="宋体" panose="02010600030101010101" pitchFamily="2" charset="-122"/>
              </a:defRPr>
            </a:lvl1pPr>
          </a:lstStyle>
          <a:p>
            <a:fld id="{6680B40C-B6AD-4F88-921D-75988B07BAD6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838200" y="547688"/>
            <a:ext cx="7391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 Convolution Accelerator for OR1200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5105400"/>
            <a:ext cx="5181600" cy="533400"/>
          </a:xfrm>
        </p:spPr>
        <p:txBody>
          <a:bodyPr/>
          <a:lstStyle/>
          <a:p>
            <a:r>
              <a:rPr lang="en-US" altLang="zh-CN" sz="1800" dirty="0" smtClean="0">
                <a:ea typeface="宋体" panose="02010600030101010101" pitchFamily="2" charset="-122"/>
              </a:rPr>
              <a:t>Dawei Fan</a:t>
            </a:r>
            <a:endParaRPr lang="en-US" altLang="zh-CN" sz="1800" dirty="0"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52400"/>
            <a:ext cx="1485900" cy="85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43200" y="2133600"/>
            <a:ext cx="1371600" cy="38100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a[8]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724401" y="2133600"/>
            <a:ext cx="1371600" cy="38100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b[8]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743200" y="2950771"/>
            <a:ext cx="1371600" cy="38100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a_new</a:t>
            </a:r>
            <a:r>
              <a:rPr lang="en-US" altLang="zh-CN" dirty="0" smtClean="0"/>
              <a:t>[15]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4728991" y="2950771"/>
            <a:ext cx="1371600" cy="38100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b_new</a:t>
            </a:r>
            <a:r>
              <a:rPr lang="en-US" altLang="zh-CN" dirty="0" smtClean="0"/>
              <a:t>[15]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2743199" y="5569038"/>
            <a:ext cx="3352800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r</a:t>
            </a:r>
            <a:r>
              <a:rPr lang="en-US" altLang="zh-CN" dirty="0" smtClean="0"/>
              <a:t>esult[15]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209800" y="254396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</a:t>
            </a:r>
            <a:r>
              <a:rPr lang="en-US" altLang="zh-CN" dirty="0" smtClean="0"/>
              <a:t>nvert 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6246108" y="255547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</a:t>
            </a:r>
            <a:r>
              <a:rPr lang="en-US" altLang="zh-CN" dirty="0" smtClean="0"/>
              <a:t>adding zeroes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43199" y="3729517"/>
            <a:ext cx="3352800" cy="1447800"/>
          </a:xfrm>
          <a:prstGeom prst="rect">
            <a:avLst/>
          </a:prstGeom>
          <a:noFill/>
          <a:ln w="25400"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500" y="3840011"/>
            <a:ext cx="3280197" cy="1210096"/>
          </a:xfrm>
          <a:prstGeom prst="rect">
            <a:avLst/>
          </a:prstGeom>
        </p:spPr>
      </p:pic>
      <p:cxnSp>
        <p:nvCxnSpPr>
          <p:cNvPr id="15" name="直接箭头连接符 14"/>
          <p:cNvCxnSpPr>
            <a:endCxn id="4" idx="0"/>
          </p:cNvCxnSpPr>
          <p:nvPr/>
        </p:nvCxnSpPr>
        <p:spPr>
          <a:xfrm flipH="1">
            <a:off x="3429000" y="1600200"/>
            <a:ext cx="1" cy="53340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>
            <a:off x="5410201" y="1600200"/>
            <a:ext cx="1" cy="53340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4" idx="2"/>
          </p:cNvCxnSpPr>
          <p:nvPr/>
        </p:nvCxnSpPr>
        <p:spPr>
          <a:xfrm>
            <a:off x="3429000" y="2514600"/>
            <a:ext cx="0" cy="462561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5410201" y="2514599"/>
            <a:ext cx="0" cy="462561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3429000" y="3331771"/>
            <a:ext cx="0" cy="39774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5410201" y="3331771"/>
            <a:ext cx="0" cy="39774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4050075" y="1653774"/>
            <a:ext cx="74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input</a:t>
            </a:r>
            <a:endParaRPr lang="zh-CN" altLang="en-US" dirty="0"/>
          </a:p>
        </p:txBody>
      </p:sp>
      <p:cxnSp>
        <p:nvCxnSpPr>
          <p:cNvPr id="23" name="直接连接符 22"/>
          <p:cNvCxnSpPr/>
          <p:nvPr/>
        </p:nvCxnSpPr>
        <p:spPr>
          <a:xfrm>
            <a:off x="3352801" y="1752600"/>
            <a:ext cx="152400" cy="1143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334001" y="1744065"/>
            <a:ext cx="152400" cy="1143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352801" y="2675535"/>
            <a:ext cx="152400" cy="1143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334001" y="2682992"/>
            <a:ext cx="152400" cy="1143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352800" y="3473494"/>
            <a:ext cx="152400" cy="1143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334001" y="3473494"/>
            <a:ext cx="152400" cy="1143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>
            <a:off x="4419601" y="5174304"/>
            <a:ext cx="0" cy="39774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4343401" y="5316027"/>
            <a:ext cx="152400" cy="1143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4419601" y="5932345"/>
            <a:ext cx="0" cy="39774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343401" y="6074068"/>
            <a:ext cx="152400" cy="1143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4665642" y="5993533"/>
            <a:ext cx="973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output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188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7605713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Defects in </a:t>
            </a:r>
            <a:r>
              <a:rPr lang="en-US" altLang="zh-CN" i="1" dirty="0" smtClean="0">
                <a:ea typeface="宋体" panose="02010600030101010101" pitchFamily="2" charset="-122"/>
              </a:rPr>
              <a:t>1.0</a:t>
            </a:r>
            <a:endParaRPr lang="en-US" altLang="zh-CN" dirty="0" smtClean="0">
              <a:ea typeface="宋体" panose="02010600030101010101" pitchFamily="2" charset="-122"/>
            </a:endParaRP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When using arrays as input, there will be errors unless adding “</a:t>
            </a:r>
            <a:r>
              <a:rPr lang="en-US" altLang="zh-CN" i="1" dirty="0" smtClean="0">
                <a:solidFill>
                  <a:srgbClr val="FF0000"/>
                </a:solidFill>
                <a:ea typeface="宋体" panose="02010600030101010101" pitchFamily="2" charset="-122"/>
              </a:rPr>
              <a:t>-</a:t>
            </a:r>
            <a:r>
              <a:rPr lang="en-US" altLang="zh-CN" i="1" dirty="0" err="1" smtClean="0">
                <a:solidFill>
                  <a:srgbClr val="FF0000"/>
                </a:solidFill>
                <a:ea typeface="宋体" panose="02010600030101010101" pitchFamily="2" charset="-122"/>
              </a:rPr>
              <a:t>sverilog</a:t>
            </a:r>
            <a:r>
              <a:rPr lang="en-US" altLang="zh-CN" dirty="0" smtClean="0">
                <a:ea typeface="宋体" panose="02010600030101010101" pitchFamily="2" charset="-122"/>
              </a:rPr>
              <a:t>” option</a:t>
            </a:r>
          </a:p>
          <a:p>
            <a:pPr lvl="1"/>
            <a:endParaRPr lang="en-US" altLang="zh-CN" dirty="0" smtClean="0">
              <a:ea typeface="宋体" panose="02010600030101010101" pitchFamily="2" charset="-122"/>
            </a:endParaRP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Too many ports</a:t>
            </a:r>
          </a:p>
          <a:p>
            <a:pPr lvl="1"/>
            <a:endParaRPr lang="en-US" altLang="zh-CN" dirty="0">
              <a:ea typeface="宋体" panose="02010600030101010101" pitchFamily="2" charset="-122"/>
            </a:endParaRP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Not scalable</a:t>
            </a:r>
            <a:endParaRPr lang="en-US" altLang="zh-CN" dirty="0">
              <a:ea typeface="宋体" panose="02010600030101010101" pitchFamily="2" charset="-122"/>
            </a:endParaRPr>
          </a:p>
          <a:p>
            <a:pPr lvl="1"/>
            <a:endParaRPr lang="en-US" altLang="zh-CN" dirty="0" smtClean="0">
              <a:ea typeface="宋体" panose="02010600030101010101" pitchFamily="2" charset="-122"/>
            </a:endParaRPr>
          </a:p>
          <a:p>
            <a:pPr lvl="1"/>
            <a:endParaRPr lang="en-US" altLang="zh-CN" dirty="0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619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7605713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Adding read and write (</a:t>
            </a:r>
            <a:r>
              <a:rPr lang="en-US" altLang="zh-CN" i="1" dirty="0" smtClean="0">
                <a:ea typeface="宋体" panose="02010600030101010101" pitchFamily="2" charset="-122"/>
              </a:rPr>
              <a:t>2.0)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89836"/>
            <a:ext cx="6096000" cy="4639564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2590800" y="2667000"/>
            <a:ext cx="1143000" cy="17526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029200" y="4891432"/>
            <a:ext cx="1143000" cy="12954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029200" y="2618282"/>
            <a:ext cx="1447800" cy="2391363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71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7605713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Adding read and write (</a:t>
            </a:r>
            <a:r>
              <a:rPr lang="en-US" altLang="zh-CN" i="1" dirty="0" smtClean="0">
                <a:ea typeface="宋体" panose="02010600030101010101" pitchFamily="2" charset="-122"/>
              </a:rPr>
              <a:t>2.0)</a:t>
            </a:r>
          </a:p>
        </p:txBody>
      </p:sp>
      <p:sp>
        <p:nvSpPr>
          <p:cNvPr id="4" name="椭圆 3"/>
          <p:cNvSpPr/>
          <p:nvPr/>
        </p:nvSpPr>
        <p:spPr>
          <a:xfrm>
            <a:off x="2590800" y="2667000"/>
            <a:ext cx="1143000" cy="17526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029200" y="4891432"/>
            <a:ext cx="1143000" cy="12954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2979"/>
            <a:ext cx="9105900" cy="176140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09600" y="4043134"/>
            <a:ext cx="8367713" cy="261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Sample input:</a:t>
            </a:r>
          </a:p>
          <a:p>
            <a:pPr lvl="2"/>
            <a:r>
              <a:rPr lang="en-US" altLang="zh-CN" dirty="0" smtClean="0">
                <a:ea typeface="宋体" panose="02010600030101010101" pitchFamily="2" charset="-122"/>
              </a:rPr>
              <a:t>a[] = {</a:t>
            </a:r>
            <a:r>
              <a:rPr lang="en-US" altLang="zh-CN" dirty="0"/>
              <a:t>1,4,5,8,6,9,11,2</a:t>
            </a:r>
            <a:r>
              <a:rPr lang="en-US" altLang="zh-CN" dirty="0" smtClean="0">
                <a:ea typeface="宋体" panose="02010600030101010101" pitchFamily="2" charset="-122"/>
              </a:rPr>
              <a:t>}</a:t>
            </a:r>
          </a:p>
          <a:p>
            <a:pPr lvl="2"/>
            <a:r>
              <a:rPr lang="en-US" altLang="zh-CN" dirty="0" smtClean="0">
                <a:ea typeface="宋体" panose="02010600030101010101" pitchFamily="2" charset="-122"/>
              </a:rPr>
              <a:t>b[] = </a:t>
            </a:r>
            <a:r>
              <a:rPr lang="en-US" altLang="zh-CN" dirty="0"/>
              <a:t>{31,25,9,7,16,19,3,2}</a:t>
            </a:r>
            <a:endParaRPr lang="en-US" altLang="zh-CN" dirty="0" smtClean="0">
              <a:ea typeface="宋体" panose="02010600030101010101" pitchFamily="2" charset="-122"/>
            </a:endParaRP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Sample output:</a:t>
            </a:r>
          </a:p>
          <a:p>
            <a:pPr lvl="2"/>
            <a:r>
              <a:rPr lang="en-US" altLang="zh-CN" dirty="0"/>
              <a:t>r</a:t>
            </a:r>
            <a:r>
              <a:rPr lang="en-US" altLang="zh-CN" dirty="0" smtClean="0"/>
              <a:t>esult[] = {3e</a:t>
            </a:r>
            <a:r>
              <a:rPr lang="en-US" altLang="zh-CN" dirty="0"/>
              <a:t>, 187, 23c, 20c, 24c, 2ae, 2d2, 218, 183, 131, ca, 7b, 29, b, </a:t>
            </a:r>
            <a:r>
              <a:rPr lang="en-US" altLang="zh-CN" dirty="0" smtClean="0"/>
              <a:t>2}</a:t>
            </a:r>
            <a:r>
              <a:rPr lang="en-US" altLang="zh-CN" baseline="-25000" dirty="0" smtClean="0"/>
              <a:t>16</a:t>
            </a:r>
            <a:endParaRPr lang="en-US" altLang="zh-CN" dirty="0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494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7605713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Combine calculation and write (</a:t>
            </a:r>
            <a:r>
              <a:rPr lang="en-US" altLang="zh-CN" i="1" dirty="0">
                <a:ea typeface="宋体" panose="02010600030101010101" pitchFamily="2" charset="-122"/>
              </a:rPr>
              <a:t>3</a:t>
            </a:r>
            <a:r>
              <a:rPr lang="en-US" altLang="zh-CN" i="1" dirty="0" smtClean="0">
                <a:ea typeface="宋体" panose="02010600030101010101" pitchFamily="2" charset="-122"/>
              </a:rPr>
              <a:t>.0)</a:t>
            </a:r>
          </a:p>
        </p:txBody>
      </p:sp>
      <p:sp>
        <p:nvSpPr>
          <p:cNvPr id="4" name="椭圆 3"/>
          <p:cNvSpPr/>
          <p:nvPr/>
        </p:nvSpPr>
        <p:spPr>
          <a:xfrm>
            <a:off x="2590800" y="2667000"/>
            <a:ext cx="1143000" cy="17526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029200" y="4891432"/>
            <a:ext cx="1143000" cy="12954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029200" y="2618282"/>
            <a:ext cx="1447800" cy="2391363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0"/>
            <a:ext cx="9144000" cy="45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45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7605713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>
                <a:ea typeface="宋体" panose="02010600030101010101" pitchFamily="2" charset="-122"/>
              </a:rPr>
              <a:t>Combine </a:t>
            </a:r>
            <a:r>
              <a:rPr lang="en-US" altLang="zh-CN" dirty="0" smtClean="0">
                <a:ea typeface="宋体" panose="02010600030101010101" pitchFamily="2" charset="-122"/>
              </a:rPr>
              <a:t>calculation </a:t>
            </a:r>
            <a:r>
              <a:rPr lang="en-US" altLang="zh-CN" dirty="0">
                <a:ea typeface="宋体" panose="02010600030101010101" pitchFamily="2" charset="-122"/>
              </a:rPr>
              <a:t>and write (</a:t>
            </a:r>
            <a:r>
              <a:rPr lang="en-US" altLang="zh-CN" i="1" dirty="0">
                <a:ea typeface="宋体" panose="02010600030101010101" pitchFamily="2" charset="-122"/>
              </a:rPr>
              <a:t>3.0)</a:t>
            </a:r>
          </a:p>
        </p:txBody>
      </p:sp>
      <p:sp>
        <p:nvSpPr>
          <p:cNvPr id="7" name="椭圆 6"/>
          <p:cNvSpPr/>
          <p:nvPr/>
        </p:nvSpPr>
        <p:spPr>
          <a:xfrm>
            <a:off x="5029200" y="4891432"/>
            <a:ext cx="1143000" cy="1295400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2979"/>
            <a:ext cx="9144000" cy="176140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8" y="4448605"/>
            <a:ext cx="9149508" cy="1533233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457022" y="3369784"/>
            <a:ext cx="533400" cy="298883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638800" y="5518090"/>
            <a:ext cx="3200400" cy="298883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997835" y="3932457"/>
            <a:ext cx="3860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altLang="zh-CN" dirty="0" smtClean="0">
                <a:ea typeface="宋体" panose="02010600030101010101" pitchFamily="2" charset="-122"/>
              </a:rPr>
              <a:t>Write after calculation (2.0)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97835" y="6141159"/>
            <a:ext cx="4040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altLang="zh-CN" dirty="0" smtClean="0">
                <a:ea typeface="宋体" panose="02010600030101010101" pitchFamily="2" charset="-122"/>
              </a:rPr>
              <a:t>Write during calculation (3.0)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556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8305800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Final RTL code (</a:t>
            </a:r>
            <a:r>
              <a:rPr lang="en-US" altLang="zh-CN" i="1" dirty="0" smtClean="0">
                <a:ea typeface="宋体" panose="02010600030101010101" pitchFamily="2" charset="-122"/>
              </a:rPr>
              <a:t>3.1)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Minor changes: change “integer” type to a 4-bit register.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Input: din, 16-bit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Output: </a:t>
            </a:r>
            <a:r>
              <a:rPr lang="en-US" altLang="zh-CN" dirty="0" err="1" smtClean="0">
                <a:ea typeface="宋体" panose="02010600030101010101" pitchFamily="2" charset="-122"/>
              </a:rPr>
              <a:t>dout</a:t>
            </a:r>
            <a:r>
              <a:rPr lang="en-US" altLang="zh-CN" dirty="0" smtClean="0">
                <a:ea typeface="宋体" panose="02010600030101010101" pitchFamily="2" charset="-122"/>
              </a:rPr>
              <a:t>, 32-bit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Control signals:</a:t>
            </a:r>
          </a:p>
          <a:p>
            <a:pPr lvl="2"/>
            <a:r>
              <a:rPr lang="en-US" altLang="zh-CN" dirty="0" err="1" smtClean="0">
                <a:ea typeface="宋体" panose="02010600030101010101" pitchFamily="2" charset="-122"/>
              </a:rPr>
              <a:t>Clk</a:t>
            </a:r>
            <a:r>
              <a:rPr lang="en-US" altLang="zh-CN" dirty="0" smtClean="0">
                <a:ea typeface="宋体" panose="02010600030101010101" pitchFamily="2" charset="-122"/>
              </a:rPr>
              <a:t>: clock</a:t>
            </a:r>
          </a:p>
          <a:p>
            <a:pPr lvl="2"/>
            <a:r>
              <a:rPr lang="en-US" altLang="zh-CN" dirty="0" err="1" smtClean="0">
                <a:ea typeface="宋体" panose="02010600030101010101" pitchFamily="2" charset="-122"/>
              </a:rPr>
              <a:t>Rst</a:t>
            </a:r>
            <a:r>
              <a:rPr lang="en-US" altLang="zh-CN" dirty="0" smtClean="0">
                <a:ea typeface="宋体" panose="02010600030101010101" pitchFamily="2" charset="-122"/>
              </a:rPr>
              <a:t>: reset data</a:t>
            </a:r>
          </a:p>
          <a:p>
            <a:pPr lvl="2"/>
            <a:r>
              <a:rPr lang="en-US" altLang="zh-CN" dirty="0" smtClean="0">
                <a:ea typeface="宋体" panose="02010600030101010101" pitchFamily="2" charset="-122"/>
              </a:rPr>
              <a:t>Rd: read input data</a:t>
            </a:r>
          </a:p>
          <a:p>
            <a:pPr lvl="2"/>
            <a:r>
              <a:rPr lang="en-US" altLang="zh-CN" dirty="0" err="1" smtClean="0">
                <a:ea typeface="宋体" panose="02010600030101010101" pitchFamily="2" charset="-122"/>
              </a:rPr>
              <a:t>Ena</a:t>
            </a:r>
            <a:r>
              <a:rPr lang="en-US" altLang="zh-CN" dirty="0" smtClean="0">
                <a:ea typeface="宋体" panose="02010600030101010101" pitchFamily="2" charset="-122"/>
              </a:rPr>
              <a:t>: begin calculation and write</a:t>
            </a:r>
          </a:p>
          <a:p>
            <a:pPr lvl="2"/>
            <a:r>
              <a:rPr lang="en-US" altLang="zh-CN" dirty="0" smtClean="0">
                <a:ea typeface="宋体" panose="02010600030101010101" pitchFamily="2" charset="-122"/>
              </a:rPr>
              <a:t>Busy: indicating calculation and write is in process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67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8305800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Final RTL code (</a:t>
            </a:r>
            <a:r>
              <a:rPr lang="en-US" altLang="zh-CN" i="1" dirty="0" smtClean="0">
                <a:ea typeface="宋体" panose="02010600030101010101" pitchFamily="2" charset="-122"/>
              </a:rPr>
              <a:t>3.1)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-38100" y="1981200"/>
            <a:ext cx="9182100" cy="4634516"/>
            <a:chOff x="-38100" y="1981200"/>
            <a:chExt cx="9144000" cy="463451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8100" y="1981200"/>
              <a:ext cx="9144000" cy="4634516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57800" y="3505200"/>
              <a:ext cx="819150" cy="93345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76800" y="4163228"/>
              <a:ext cx="819150" cy="9334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052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8305800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Final RTL code (</a:t>
            </a:r>
            <a:r>
              <a:rPr lang="en-US" altLang="zh-CN" i="1" dirty="0" smtClean="0">
                <a:ea typeface="宋体" panose="02010600030101010101" pitchFamily="2" charset="-122"/>
              </a:rPr>
              <a:t>3.1)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399" y="2057399"/>
            <a:ext cx="5248505" cy="469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06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Physical Layout Design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8305800" cy="5213350"/>
          </a:xfrm>
        </p:spPr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IC Compiler Design Flow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Generate </a:t>
            </a:r>
            <a:r>
              <a:rPr lang="en-US" altLang="zh-CN" i="1" dirty="0" err="1" smtClean="0">
                <a:ea typeface="宋体" panose="02010600030101010101" pitchFamily="2" charset="-122"/>
              </a:rPr>
              <a:t>convolution_dc.v</a:t>
            </a:r>
            <a:r>
              <a:rPr lang="en-US" altLang="zh-CN" dirty="0" smtClean="0">
                <a:ea typeface="宋体" panose="02010600030101010101" pitchFamily="2" charset="-122"/>
              </a:rPr>
              <a:t> from DC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Modify scripts:</a:t>
            </a:r>
          </a:p>
          <a:p>
            <a:pPr lvl="2"/>
            <a:r>
              <a:rPr lang="en-US" altLang="zh-CN" dirty="0" smtClean="0">
                <a:ea typeface="宋体" panose="02010600030101010101" pitchFamily="2" charset="-122"/>
              </a:rPr>
              <a:t>Change libraries path</a:t>
            </a:r>
          </a:p>
          <a:p>
            <a:pPr lvl="2"/>
            <a:r>
              <a:rPr lang="en-US" altLang="zh-CN" dirty="0" smtClean="0">
                <a:ea typeface="宋体" panose="02010600030101010101" pitchFamily="2" charset="-122"/>
              </a:rPr>
              <a:t>Change routing parameters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Generate </a:t>
            </a:r>
            <a:r>
              <a:rPr lang="en-US" altLang="zh-CN" dirty="0" err="1" smtClean="0">
                <a:ea typeface="宋体" panose="02010600030101010101" pitchFamily="2" charset="-122"/>
              </a:rPr>
              <a:t>gds</a:t>
            </a:r>
            <a:r>
              <a:rPr lang="en-US" altLang="zh-CN" dirty="0" smtClean="0">
                <a:ea typeface="宋体" panose="02010600030101010101" pitchFamily="2" charset="-122"/>
              </a:rPr>
              <a:t>, FRAM, CEL</a:t>
            </a:r>
            <a:endParaRPr lang="en-US" altLang="zh-CN" dirty="0">
              <a:ea typeface="宋体" panose="02010600030101010101" pitchFamily="2" charset="-122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en-US" altLang="zh-CN" i="1" dirty="0" smtClean="0"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4525334"/>
            <a:ext cx="4191000" cy="222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4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Contents</a:t>
            </a:r>
            <a:endParaRPr lang="en-US" altLang="zh-CN" dirty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grpSp>
        <p:nvGrpSpPr>
          <p:cNvPr id="89149" name="Group 61"/>
          <p:cNvGrpSpPr>
            <a:grpSpLocks/>
          </p:cNvGrpSpPr>
          <p:nvPr/>
        </p:nvGrpSpPr>
        <p:grpSpPr bwMode="auto">
          <a:xfrm>
            <a:off x="2209800" y="2057400"/>
            <a:ext cx="4724400" cy="685800"/>
            <a:chOff x="1296" y="1824"/>
            <a:chExt cx="2976" cy="432"/>
          </a:xfrm>
        </p:grpSpPr>
        <p:sp>
          <p:nvSpPr>
            <p:cNvPr id="89150" name="AutoShape 6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tint val="2117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51" name="AutoShape 6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52" name="Text Box 64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Introduction</a:t>
              </a:r>
              <a:endParaRPr lang="en-US" altLang="zh-CN" b="1" dirty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9153" name="Text Box 65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89154" name="Group 66"/>
          <p:cNvGrpSpPr>
            <a:grpSpLocks/>
          </p:cNvGrpSpPr>
          <p:nvPr/>
        </p:nvGrpSpPr>
        <p:grpSpPr bwMode="auto">
          <a:xfrm>
            <a:off x="2209800" y="2895600"/>
            <a:ext cx="4724400" cy="685800"/>
            <a:chOff x="1296" y="1824"/>
            <a:chExt cx="2976" cy="432"/>
          </a:xfrm>
        </p:grpSpPr>
        <p:sp>
          <p:nvSpPr>
            <p:cNvPr id="89155" name="AutoShape 6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>
                    <a:gamma/>
                    <a:tint val="2117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56" name="AutoShape 6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57" name="Text Box 69"/>
            <p:cNvSpPr txBox="1">
              <a:spLocks noChangeArrowheads="1"/>
            </p:cNvSpPr>
            <p:nvPr/>
          </p:nvSpPr>
          <p:spPr bwMode="gray">
            <a:xfrm>
              <a:off x="1616" y="1933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     Methodology</a:t>
              </a:r>
              <a:endParaRPr lang="en-US" altLang="zh-CN" b="1" dirty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9158" name="Text Box 7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89159" name="Group 71"/>
          <p:cNvGrpSpPr>
            <a:grpSpLocks/>
          </p:cNvGrpSpPr>
          <p:nvPr/>
        </p:nvGrpSpPr>
        <p:grpSpPr bwMode="auto">
          <a:xfrm>
            <a:off x="2209800" y="3733800"/>
            <a:ext cx="4724400" cy="685800"/>
            <a:chOff x="1296" y="1824"/>
            <a:chExt cx="2976" cy="432"/>
          </a:xfrm>
        </p:grpSpPr>
        <p:sp>
          <p:nvSpPr>
            <p:cNvPr id="89160" name="AutoShape 7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2117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61" name="AutoShape 7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62" name="Text Box 74"/>
            <p:cNvSpPr txBox="1">
              <a:spLocks noChangeArrowheads="1"/>
            </p:cNvSpPr>
            <p:nvPr/>
          </p:nvSpPr>
          <p:spPr bwMode="gray">
            <a:xfrm>
              <a:off x="1776" y="1947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RTL Design and Optimization</a:t>
              </a:r>
              <a:endParaRPr lang="en-US" altLang="zh-CN" b="1" dirty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9163" name="Text Box 75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panose="02010600030101010101" pitchFamily="2" charset="-122"/>
                </a:rPr>
                <a:t>3</a:t>
              </a:r>
            </a:p>
          </p:txBody>
        </p:sp>
      </p:grpSp>
      <p:grpSp>
        <p:nvGrpSpPr>
          <p:cNvPr id="89164" name="Group 76"/>
          <p:cNvGrpSpPr>
            <a:grpSpLocks/>
          </p:cNvGrpSpPr>
          <p:nvPr/>
        </p:nvGrpSpPr>
        <p:grpSpPr bwMode="auto">
          <a:xfrm>
            <a:off x="2209800" y="4648200"/>
            <a:ext cx="4724400" cy="685800"/>
            <a:chOff x="1296" y="1824"/>
            <a:chExt cx="2976" cy="432"/>
          </a:xfrm>
        </p:grpSpPr>
        <p:sp>
          <p:nvSpPr>
            <p:cNvPr id="89165" name="AutoShape 7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>
                    <a:gamma/>
                    <a:tint val="21176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66" name="AutoShape 7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fol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167" name="Text Box 79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Physical Layout Design</a:t>
              </a:r>
              <a:endParaRPr lang="en-US" altLang="zh-CN" b="1" dirty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9168" name="Text Box 8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panose="02010600030101010101" pitchFamily="2" charset="-122"/>
                </a:rPr>
                <a:t>4</a:t>
              </a:r>
            </a:p>
          </p:txBody>
        </p:sp>
      </p:grpSp>
      <p:grpSp>
        <p:nvGrpSpPr>
          <p:cNvPr id="23" name="Group 66"/>
          <p:cNvGrpSpPr>
            <a:grpSpLocks/>
          </p:cNvGrpSpPr>
          <p:nvPr/>
        </p:nvGrpSpPr>
        <p:grpSpPr bwMode="auto">
          <a:xfrm>
            <a:off x="2222653" y="5571312"/>
            <a:ext cx="4724400" cy="685800"/>
            <a:chOff x="1296" y="1824"/>
            <a:chExt cx="2976" cy="432"/>
          </a:xfrm>
        </p:grpSpPr>
        <p:sp>
          <p:nvSpPr>
            <p:cNvPr id="24" name="AutoShape 6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100000">
                  <a:srgbClr val="92D050"/>
                </a:gs>
                <a:gs pos="0">
                  <a:schemeClr val="accent1">
                    <a:gamma/>
                    <a:tint val="2117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AutoShape 6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Text Box 69"/>
            <p:cNvSpPr txBox="1">
              <a:spLocks noChangeArrowheads="1"/>
            </p:cNvSpPr>
            <p:nvPr/>
          </p:nvSpPr>
          <p:spPr bwMode="gray">
            <a:xfrm>
              <a:off x="1616" y="1933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   Conclusion</a:t>
              </a:r>
              <a:endParaRPr lang="en-US" altLang="zh-CN" b="1" dirty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Text Box 70"/>
            <p:cNvSpPr txBox="1">
              <a:spLocks noChangeArrowheads="1"/>
            </p:cNvSpPr>
            <p:nvPr/>
          </p:nvSpPr>
          <p:spPr bwMode="gray">
            <a:xfrm>
              <a:off x="1392" y="1886"/>
              <a:ext cx="22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dirty="0">
                  <a:solidFill>
                    <a:schemeClr val="bg1"/>
                  </a:solidFill>
                  <a:ea typeface="宋体" panose="02010600030101010101" pitchFamily="2" charset="-122"/>
                </a:rPr>
                <a:t>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Physical Layout Design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823" y="1342222"/>
            <a:ext cx="5158154" cy="2514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823" y="4087794"/>
            <a:ext cx="5171925" cy="252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83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Physical Layout Design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8305800" cy="5213350"/>
          </a:xfrm>
        </p:spPr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Area and Power report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zh-CN" i="1" dirty="0" smtClean="0"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333" y="2281524"/>
            <a:ext cx="7658100" cy="18764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087" y="4368551"/>
            <a:ext cx="3514725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1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Conclusion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8305800" cy="521335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zh-CN" dirty="0" smtClean="0">
                <a:ea typeface="宋体" panose="02010600030101010101" pitchFamily="2" charset="-122"/>
              </a:rPr>
              <a:t>Design a convolution accelerator for OR1200 CPU</a:t>
            </a:r>
          </a:p>
          <a:p>
            <a:pPr>
              <a:spcAft>
                <a:spcPts val="1200"/>
              </a:spcAft>
            </a:pPr>
            <a:r>
              <a:rPr lang="en-US" altLang="zh-CN" dirty="0" smtClean="0">
                <a:ea typeface="宋体" panose="02010600030101010101" pitchFamily="2" charset="-122"/>
              </a:rPr>
              <a:t>Verify basic functions in DVE waveform</a:t>
            </a:r>
          </a:p>
          <a:p>
            <a:pPr>
              <a:spcAft>
                <a:spcPts val="1200"/>
              </a:spcAft>
            </a:pPr>
            <a:r>
              <a:rPr lang="en-US" altLang="zh-CN" dirty="0" smtClean="0">
                <a:ea typeface="宋体" panose="02010600030101010101" pitchFamily="2" charset="-122"/>
              </a:rPr>
              <a:t>Make optimizations in RTL to reduce area</a:t>
            </a:r>
          </a:p>
          <a:p>
            <a:pPr>
              <a:spcAft>
                <a:spcPts val="1200"/>
              </a:spcAft>
            </a:pPr>
            <a:r>
              <a:rPr lang="en-US" altLang="zh-CN" dirty="0" smtClean="0">
                <a:ea typeface="宋体" panose="02010600030101010101" pitchFamily="2" charset="-122"/>
              </a:rPr>
              <a:t>Implement physical layout according to ICC design flow 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zh-CN" i="1" dirty="0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772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WordArt 5"/>
          <p:cNvSpPr>
            <a:spLocks noChangeArrowheads="1" noChangeShapeType="1" noTextEdit="1"/>
          </p:cNvSpPr>
          <p:nvPr/>
        </p:nvSpPr>
        <p:spPr bwMode="gray">
          <a:xfrm>
            <a:off x="2209800" y="3048000"/>
            <a:ext cx="43434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effectLst>
                  <a:outerShdw dist="71842" dir="2700000" algn="ctr" rotWithShape="0">
                    <a:schemeClr val="tx1">
                      <a:alpha val="50000"/>
                    </a:schemeClr>
                  </a:outerShdw>
                </a:effectLst>
                <a:cs typeface="Arial" panose="020B0604020202020204" pitchFamily="34" charset="0"/>
              </a:rPr>
              <a:t>Thank You !</a:t>
            </a:r>
            <a:endParaRPr lang="zh-CN" altLang="en-US" sz="3600" b="1" kern="1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effectLst>
                <a:outerShdw dist="71842" dir="2700000" algn="ctr" rotWithShape="0">
                  <a:schemeClr val="tx1">
                    <a:alpha val="50000"/>
                  </a:scheme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23837"/>
            <a:ext cx="2057400" cy="981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Introduction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44650"/>
            <a:ext cx="7605713" cy="47085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What is convolution?</a:t>
            </a:r>
            <a:endParaRPr lang="en-US" altLang="zh-CN" dirty="0">
              <a:ea typeface="宋体" panose="02010600030101010101" pitchFamily="2" charset="-122"/>
            </a:endParaRPr>
          </a:p>
          <a:p>
            <a:pPr lvl="1"/>
            <a:r>
              <a:rPr lang="en-US" altLang="zh-CN" sz="2400" dirty="0" smtClean="0"/>
              <a:t>Convolution </a:t>
            </a:r>
            <a:r>
              <a:rPr lang="en-US" altLang="zh-CN" sz="2400" dirty="0"/>
              <a:t>is defined as the </a:t>
            </a:r>
            <a:r>
              <a:rPr lang="en-US" altLang="zh-CN" sz="2400" i="1" dirty="0"/>
              <a:t>integral</a:t>
            </a:r>
            <a:r>
              <a:rPr lang="en-US" altLang="zh-CN" sz="2400" dirty="0"/>
              <a:t> of the product of the two functions after one is reversed and shifted</a:t>
            </a:r>
            <a:r>
              <a:rPr lang="en-US" altLang="zh-CN" sz="2400" dirty="0" smtClean="0"/>
              <a:t>.</a:t>
            </a:r>
            <a:r>
              <a:rPr lang="en-US" altLang="zh-CN" sz="2400" dirty="0"/>
              <a:t> The convolution operation of f and g is denoted as </a:t>
            </a:r>
            <a:r>
              <a:rPr lang="en-US" altLang="zh-CN" sz="2400" dirty="0" err="1"/>
              <a:t>f∗g</a:t>
            </a:r>
            <a:r>
              <a:rPr lang="en-US" altLang="zh-CN" sz="2400" dirty="0"/>
              <a:t>. </a:t>
            </a:r>
            <a:r>
              <a:rPr lang="en-US" altLang="zh-CN" sz="2400" dirty="0">
                <a:ea typeface="宋体" panose="02010600030101010101" pitchFamily="2" charset="-122"/>
              </a:rPr>
              <a:t/>
            </a:r>
            <a:br>
              <a:rPr lang="en-US" altLang="zh-CN" sz="2400" dirty="0">
                <a:ea typeface="宋体" panose="02010600030101010101" pitchFamily="2" charset="-122"/>
              </a:rPr>
            </a:br>
            <a:endParaRPr lang="en-US" altLang="zh-CN" sz="2400" dirty="0">
              <a:ea typeface="宋体" panose="02010600030101010101" pitchFamily="2" charset="-122"/>
            </a:endParaRPr>
          </a:p>
          <a:p>
            <a:pPr lvl="1">
              <a:lnSpc>
                <a:spcPct val="80000"/>
              </a:lnSpc>
            </a:pPr>
            <a:endParaRPr lang="en-US" altLang="zh-CN" sz="2400" dirty="0"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198" y="3622243"/>
            <a:ext cx="3161915" cy="990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674" y="4782338"/>
            <a:ext cx="4667250" cy="5905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562599"/>
            <a:ext cx="4026937" cy="126487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537" y="5551908"/>
            <a:ext cx="4659863" cy="1344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Introduction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44650"/>
            <a:ext cx="7605713" cy="47085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Discrete Convolution</a:t>
            </a:r>
            <a:endParaRPr lang="en-US" altLang="zh-CN" dirty="0">
              <a:ea typeface="宋体" panose="02010600030101010101" pitchFamily="2" charset="-122"/>
            </a:endParaRPr>
          </a:p>
          <a:p>
            <a:pPr lvl="1"/>
            <a:r>
              <a:rPr lang="en-US" altLang="zh-CN" sz="2400" dirty="0" smtClean="0"/>
              <a:t>Defined on set </a:t>
            </a:r>
            <a:r>
              <a:rPr lang="en-US" altLang="zh-CN" sz="2400" i="1" dirty="0" smtClean="0"/>
              <a:t>Z</a:t>
            </a:r>
            <a:r>
              <a:rPr lang="en-US" altLang="zh-CN" sz="2400" dirty="0" smtClean="0"/>
              <a:t> or </a:t>
            </a:r>
            <a:r>
              <a:rPr lang="en-US" altLang="zh-CN" sz="2400" i="1" dirty="0" smtClean="0"/>
              <a:t>Z</a:t>
            </a:r>
            <a:r>
              <a:rPr lang="en-US" altLang="zh-CN" sz="2400" i="1" baseline="30000" dirty="0" smtClean="0"/>
              <a:t>+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, rather than </a:t>
            </a:r>
            <a:r>
              <a:rPr lang="en-US" altLang="zh-CN" sz="2400" i="1" dirty="0" smtClean="0"/>
              <a:t>R</a:t>
            </a:r>
            <a:endParaRPr lang="en-US" altLang="zh-CN" sz="2400" i="1" baseline="30000" dirty="0" smtClean="0"/>
          </a:p>
          <a:p>
            <a:pPr lvl="1"/>
            <a:r>
              <a:rPr lang="en-US" altLang="zh-CN" sz="2400" dirty="0"/>
              <a:t>Convolution is </a:t>
            </a:r>
            <a:r>
              <a:rPr lang="en-US" altLang="zh-CN" sz="2400" dirty="0" smtClean="0"/>
              <a:t>the array of the </a:t>
            </a:r>
            <a:r>
              <a:rPr lang="en-US" altLang="zh-CN" sz="2400" i="1" dirty="0" smtClean="0"/>
              <a:t>sum</a:t>
            </a:r>
            <a:r>
              <a:rPr lang="en-US" altLang="zh-CN" sz="2400" dirty="0" smtClean="0"/>
              <a:t> </a:t>
            </a:r>
            <a:r>
              <a:rPr lang="en-US" altLang="zh-CN" sz="2400" dirty="0"/>
              <a:t>of the product </a:t>
            </a:r>
            <a:r>
              <a:rPr lang="en-US" altLang="zh-CN" sz="2400" dirty="0" smtClean="0"/>
              <a:t>of </a:t>
            </a:r>
            <a:r>
              <a:rPr lang="en-US" altLang="zh-CN" sz="2400" dirty="0"/>
              <a:t>two </a:t>
            </a:r>
            <a:r>
              <a:rPr lang="en-US" altLang="zh-CN" sz="2400" dirty="0" smtClean="0"/>
              <a:t>arrays </a:t>
            </a:r>
            <a:r>
              <a:rPr lang="en-US" altLang="zh-CN" sz="2400" dirty="0"/>
              <a:t>after one is reversed and shifted.</a:t>
            </a:r>
            <a:r>
              <a:rPr lang="en-US" altLang="zh-CN" sz="2400" dirty="0">
                <a:ea typeface="宋体" panose="02010600030101010101" pitchFamily="2" charset="-122"/>
              </a:rPr>
              <a:t/>
            </a:r>
            <a:br>
              <a:rPr lang="en-US" altLang="zh-CN" sz="2400" dirty="0">
                <a:ea typeface="宋体" panose="02010600030101010101" pitchFamily="2" charset="-122"/>
              </a:rPr>
            </a:br>
            <a:endParaRPr lang="en-US" altLang="zh-CN" sz="2400" dirty="0">
              <a:ea typeface="宋体" panose="02010600030101010101" pitchFamily="2" charset="-122"/>
            </a:endParaRPr>
          </a:p>
          <a:p>
            <a:pPr lvl="1">
              <a:lnSpc>
                <a:spcPct val="80000"/>
              </a:lnSpc>
            </a:pPr>
            <a:endParaRPr lang="en-US" altLang="zh-CN" sz="2400" dirty="0"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548" y="3780775"/>
            <a:ext cx="3224193" cy="12484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794" y="5332473"/>
            <a:ext cx="3112533" cy="71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3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Introduction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7605713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What is convolution used for?</a:t>
            </a:r>
            <a:endParaRPr lang="en-US" altLang="zh-CN" dirty="0">
              <a:ea typeface="宋体" panose="02010600030101010101" pitchFamily="2" charset="-122"/>
            </a:endParaRPr>
          </a:p>
          <a:p>
            <a:pPr lvl="1"/>
            <a:r>
              <a:rPr lang="en-US" altLang="zh-CN" sz="2400" dirty="0" smtClean="0">
                <a:ea typeface="宋体" panose="02010600030101010101" pitchFamily="2" charset="-122"/>
              </a:rPr>
              <a:t>It shows the information of relevance, which is similar to cross-correlation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lvl="1"/>
            <a:r>
              <a:rPr lang="en-US" altLang="zh-CN" sz="2400" dirty="0" smtClean="0">
                <a:ea typeface="宋体" panose="02010600030101010101" pitchFamily="2" charset="-122"/>
              </a:rPr>
              <a:t>Applications in probability, statistics, signal processing</a:t>
            </a:r>
          </a:p>
          <a:p>
            <a:pPr lvl="1"/>
            <a:r>
              <a:rPr lang="en-US" altLang="zh-CN" sz="2400" dirty="0" smtClean="0">
                <a:ea typeface="宋体" panose="02010600030101010101" pitchFamily="2" charset="-122"/>
              </a:rPr>
              <a:t>Computer vision, image processing</a:t>
            </a:r>
          </a:p>
          <a:p>
            <a:pPr lvl="1"/>
            <a:endParaRPr lang="en-US" altLang="zh-CN" sz="2400" dirty="0">
              <a:ea typeface="宋体" panose="02010600030101010101" pitchFamily="2" charset="-122"/>
            </a:endParaRPr>
          </a:p>
          <a:p>
            <a:pPr lvl="1"/>
            <a:endParaRPr lang="en-US" altLang="zh-CN" sz="2400" dirty="0" smtClean="0">
              <a:ea typeface="宋体" panose="02010600030101010101" pitchFamily="2" charset="-122"/>
            </a:endParaRPr>
          </a:p>
          <a:p>
            <a:pPr marL="457200" lvl="1" indent="0">
              <a:buNone/>
            </a:pPr>
            <a:endParaRPr lang="en-US" altLang="zh-CN" sz="2400" dirty="0" smtClean="0">
              <a:ea typeface="宋体" panose="02010600030101010101" pitchFamily="2" charset="-122"/>
            </a:endParaRPr>
          </a:p>
          <a:p>
            <a:pPr marL="457200" lvl="1" indent="0">
              <a:buNone/>
            </a:pPr>
            <a:endParaRPr lang="en-US" altLang="zh-CN" sz="2400" dirty="0" smtClean="0">
              <a:ea typeface="宋体" panose="02010600030101010101" pitchFamily="2" charset="-122"/>
            </a:endParaRPr>
          </a:p>
          <a:p>
            <a:pPr lvl="1"/>
            <a:r>
              <a:rPr lang="en-US" altLang="zh-CN" sz="2400" dirty="0" smtClean="0">
                <a:ea typeface="宋体" panose="02010600030101010101" pitchFamily="2" charset="-122"/>
              </a:rPr>
              <a:t>Convolution Code</a:t>
            </a:r>
          </a:p>
          <a:p>
            <a:pPr lvl="2"/>
            <a:r>
              <a:rPr lang="en-US" altLang="zh-CN" sz="2000" dirty="0" smtClean="0">
                <a:ea typeface="宋体" panose="02010600030101010101" pitchFamily="2" charset="-122"/>
              </a:rPr>
              <a:t>Error-correcting code</a:t>
            </a:r>
            <a:endParaRPr lang="en-US" altLang="zh-CN" sz="2000" dirty="0"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4144178"/>
            <a:ext cx="1905000" cy="14196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4144178"/>
            <a:ext cx="1905000" cy="1419696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3886200" y="4876800"/>
            <a:ext cx="838200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62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Introduction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7605713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Motivation</a:t>
            </a:r>
            <a:endParaRPr lang="en-US" altLang="zh-CN" dirty="0">
              <a:ea typeface="宋体" panose="02010600030101010101" pitchFamily="2" charset="-122"/>
            </a:endParaRPr>
          </a:p>
          <a:p>
            <a:pPr lvl="1"/>
            <a:r>
              <a:rPr lang="en-US" altLang="zh-CN" sz="2400" dirty="0" smtClean="0">
                <a:ea typeface="宋体" panose="02010600030101010101" pitchFamily="2" charset="-122"/>
              </a:rPr>
              <a:t>Convolution could be completed in software program, DSP</a:t>
            </a:r>
          </a:p>
          <a:p>
            <a:pPr marL="457200" lvl="1" indent="0">
              <a:buNone/>
            </a:pPr>
            <a:endParaRPr lang="en-US" altLang="zh-CN" sz="2400" dirty="0" smtClean="0">
              <a:ea typeface="宋体" panose="02010600030101010101" pitchFamily="2" charset="-122"/>
            </a:endParaRPr>
          </a:p>
          <a:p>
            <a:pPr lvl="1"/>
            <a:r>
              <a:rPr lang="en-US" altLang="zh-CN" sz="2400" dirty="0" smtClean="0">
                <a:ea typeface="宋体" panose="02010600030101010101" pitchFamily="2" charset="-122"/>
              </a:rPr>
              <a:t>A dedicated convolution accelerator could improve performance.</a:t>
            </a:r>
          </a:p>
        </p:txBody>
      </p:sp>
    </p:spTree>
    <p:extLst>
      <p:ext uri="{BB962C8B-B14F-4D97-AF65-F5344CB8AC3E}">
        <p14:creationId xmlns:p14="http://schemas.microsoft.com/office/powerpoint/2010/main" val="325079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Methodology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44650"/>
            <a:ext cx="7605713" cy="4708525"/>
          </a:xfrm>
        </p:spPr>
        <p:txBody>
          <a:bodyPr/>
          <a:lstStyle/>
          <a:p>
            <a:r>
              <a:rPr lang="en-US" altLang="zh-CN" b="0" dirty="0" smtClean="0"/>
              <a:t>1</a:t>
            </a:r>
            <a:r>
              <a:rPr lang="en-US" altLang="zh-CN" b="0" dirty="0"/>
              <a:t>. Read OR1200 specifications and related RTL </a:t>
            </a:r>
            <a:r>
              <a:rPr lang="en-US" altLang="zh-CN" b="0" dirty="0" smtClean="0"/>
              <a:t>code. </a:t>
            </a:r>
            <a:r>
              <a:rPr lang="en-US" altLang="zh-CN" b="0" dirty="0"/>
              <a:t>Study convolution algorithm further.</a:t>
            </a:r>
          </a:p>
          <a:p>
            <a:r>
              <a:rPr lang="en-US" altLang="zh-CN" b="0" dirty="0"/>
              <a:t>2. </a:t>
            </a:r>
            <a:r>
              <a:rPr lang="en-US" altLang="zh-CN" b="0" dirty="0" smtClean="0"/>
              <a:t>RTL source code.</a:t>
            </a:r>
            <a:endParaRPr lang="en-US" altLang="zh-CN" b="0" dirty="0"/>
          </a:p>
          <a:p>
            <a:r>
              <a:rPr lang="en-US" altLang="zh-CN" b="0" dirty="0" smtClean="0"/>
              <a:t>3. Function verification in DVE</a:t>
            </a:r>
            <a:r>
              <a:rPr lang="en-US" altLang="zh-CN" b="0" dirty="0"/>
              <a:t>. </a:t>
            </a:r>
          </a:p>
          <a:p>
            <a:r>
              <a:rPr lang="en-US" altLang="zh-CN" b="0" dirty="0" smtClean="0"/>
              <a:t>4. </a:t>
            </a:r>
            <a:r>
              <a:rPr lang="en-US" altLang="zh-CN" b="0" dirty="0"/>
              <a:t>Repeat step </a:t>
            </a:r>
            <a:r>
              <a:rPr lang="en-US" altLang="zh-CN" b="0" dirty="0" smtClean="0"/>
              <a:t>2-3 </a:t>
            </a:r>
            <a:r>
              <a:rPr lang="en-US" altLang="zh-CN" b="0" dirty="0"/>
              <a:t>to optimize RTL source code.</a:t>
            </a:r>
          </a:p>
          <a:p>
            <a:r>
              <a:rPr lang="en-US" altLang="zh-CN" b="0" dirty="0" smtClean="0"/>
              <a:t>5. </a:t>
            </a:r>
            <a:r>
              <a:rPr lang="en-US" altLang="zh-CN" b="0" dirty="0"/>
              <a:t>Physical design with ICC and post layout verification.</a:t>
            </a:r>
          </a:p>
        </p:txBody>
      </p:sp>
    </p:spTree>
    <p:extLst>
      <p:ext uri="{BB962C8B-B14F-4D97-AF65-F5344CB8AC3E}">
        <p14:creationId xmlns:p14="http://schemas.microsoft.com/office/powerpoint/2010/main" val="318683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7688"/>
            <a:ext cx="8915400" cy="563562"/>
          </a:xfrm>
        </p:spPr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RTL Design and Optimization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97283" name="Freeform 3"/>
          <p:cNvSpPr>
            <a:spLocks noEditPoints="1"/>
          </p:cNvSpPr>
          <p:nvPr/>
        </p:nvSpPr>
        <p:spPr bwMode="gray">
          <a:xfrm>
            <a:off x="1066800" y="1981200"/>
            <a:ext cx="5943600" cy="4038600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7312" name="Text Box 32"/>
          <p:cNvSpPr txBox="1">
            <a:spLocks noChangeArrowheads="1"/>
          </p:cNvSpPr>
          <p:nvPr/>
        </p:nvSpPr>
        <p:spPr bwMode="auto">
          <a:xfrm>
            <a:off x="6080125" y="3724647"/>
            <a:ext cx="281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Convolution.v</a:t>
            </a:r>
            <a:endParaRPr lang="en-US" altLang="zh-CN" sz="280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97315" name="Oval 35"/>
          <p:cNvSpPr>
            <a:spLocks noChangeArrowheads="1"/>
          </p:cNvSpPr>
          <p:nvPr/>
        </p:nvSpPr>
        <p:spPr bwMode="gray">
          <a:xfrm rot="-723406">
            <a:off x="3316288" y="4972050"/>
            <a:ext cx="1438275" cy="66675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316" name="Oval 36"/>
          <p:cNvSpPr>
            <a:spLocks noChangeArrowheads="1"/>
          </p:cNvSpPr>
          <p:nvPr/>
        </p:nvSpPr>
        <p:spPr bwMode="gray">
          <a:xfrm>
            <a:off x="3248025" y="3752850"/>
            <a:ext cx="1704975" cy="17065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17" name="Oval 37"/>
          <p:cNvSpPr>
            <a:spLocks noChangeArrowheads="1"/>
          </p:cNvSpPr>
          <p:nvPr/>
        </p:nvSpPr>
        <p:spPr bwMode="gray">
          <a:xfrm>
            <a:off x="3268663" y="3762375"/>
            <a:ext cx="1665287" cy="16637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18" name="Oval 38"/>
          <p:cNvSpPr>
            <a:spLocks noChangeArrowheads="1"/>
          </p:cNvSpPr>
          <p:nvPr/>
        </p:nvSpPr>
        <p:spPr bwMode="gray">
          <a:xfrm>
            <a:off x="3286125" y="3778250"/>
            <a:ext cx="1584325" cy="155575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19" name="Oval 39"/>
          <p:cNvSpPr>
            <a:spLocks noChangeArrowheads="1"/>
          </p:cNvSpPr>
          <p:nvPr/>
        </p:nvSpPr>
        <p:spPr bwMode="gray">
          <a:xfrm>
            <a:off x="3378200" y="3822700"/>
            <a:ext cx="1409700" cy="12620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20" name="Text Box 40"/>
          <p:cNvSpPr txBox="1">
            <a:spLocks noChangeArrowheads="1"/>
          </p:cNvSpPr>
          <p:nvPr/>
        </p:nvSpPr>
        <p:spPr bwMode="gray">
          <a:xfrm>
            <a:off x="3759698" y="4379913"/>
            <a:ext cx="6848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</a:rPr>
              <a:t>3.1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97321" name="Oval 41"/>
          <p:cNvSpPr>
            <a:spLocks noChangeArrowheads="1"/>
          </p:cNvSpPr>
          <p:nvPr/>
        </p:nvSpPr>
        <p:spPr bwMode="gray">
          <a:xfrm rot="-772996">
            <a:off x="1473200" y="4362450"/>
            <a:ext cx="1133475" cy="60960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7322" name="Group 42"/>
          <p:cNvGrpSpPr>
            <a:grpSpLocks/>
          </p:cNvGrpSpPr>
          <p:nvPr/>
        </p:nvGrpSpPr>
        <p:grpSpPr bwMode="auto">
          <a:xfrm>
            <a:off x="1397000" y="3371850"/>
            <a:ext cx="1371600" cy="1441450"/>
            <a:chOff x="732" y="2112"/>
            <a:chExt cx="842" cy="860"/>
          </a:xfrm>
        </p:grpSpPr>
        <p:sp>
          <p:nvSpPr>
            <p:cNvPr id="97323" name="Oval 43"/>
            <p:cNvSpPr>
              <a:spLocks noChangeArrowheads="1"/>
            </p:cNvSpPr>
            <p:nvPr/>
          </p:nvSpPr>
          <p:spPr bwMode="gray">
            <a:xfrm>
              <a:off x="732" y="2112"/>
              <a:ext cx="842" cy="86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7324" name="Oval 44"/>
            <p:cNvSpPr>
              <a:spLocks noChangeArrowheads="1"/>
            </p:cNvSpPr>
            <p:nvPr/>
          </p:nvSpPr>
          <p:spPr bwMode="gray">
            <a:xfrm>
              <a:off x="743" y="2117"/>
              <a:ext cx="821" cy="83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7325" name="Oval 45"/>
            <p:cNvSpPr>
              <a:spLocks noChangeArrowheads="1"/>
            </p:cNvSpPr>
            <p:nvPr/>
          </p:nvSpPr>
          <p:spPr bwMode="gray">
            <a:xfrm>
              <a:off x="751" y="2125"/>
              <a:ext cx="781" cy="78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7326" name="Oval 46"/>
            <p:cNvSpPr>
              <a:spLocks noChangeArrowheads="1"/>
            </p:cNvSpPr>
            <p:nvPr/>
          </p:nvSpPr>
          <p:spPr bwMode="gray">
            <a:xfrm>
              <a:off x="795" y="2147"/>
              <a:ext cx="695" cy="63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7327" name="Text Box 47"/>
            <p:cNvSpPr txBox="1">
              <a:spLocks noChangeArrowheads="1"/>
            </p:cNvSpPr>
            <p:nvPr/>
          </p:nvSpPr>
          <p:spPr bwMode="gray">
            <a:xfrm>
              <a:off x="954" y="2414"/>
              <a:ext cx="376" cy="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3.0</a:t>
              </a:r>
              <a:endParaRPr lang="en-US" altLang="zh-CN" dirty="0">
                <a:ea typeface="宋体" panose="02010600030101010101" pitchFamily="2" charset="-122"/>
              </a:endParaRPr>
            </a:p>
          </p:txBody>
        </p:sp>
      </p:grpSp>
      <p:sp>
        <p:nvSpPr>
          <p:cNvPr id="97328" name="Oval 48"/>
          <p:cNvSpPr>
            <a:spLocks noChangeArrowheads="1"/>
          </p:cNvSpPr>
          <p:nvPr/>
        </p:nvSpPr>
        <p:spPr bwMode="gray">
          <a:xfrm>
            <a:off x="1295400" y="2606675"/>
            <a:ext cx="914400" cy="53340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329" name="Oval 49"/>
          <p:cNvSpPr>
            <a:spLocks noChangeArrowheads="1"/>
          </p:cNvSpPr>
          <p:nvPr/>
        </p:nvSpPr>
        <p:spPr bwMode="gray">
          <a:xfrm>
            <a:off x="1371600" y="2000250"/>
            <a:ext cx="1023938" cy="10239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30" name="Oval 50"/>
          <p:cNvSpPr>
            <a:spLocks noChangeArrowheads="1"/>
          </p:cNvSpPr>
          <p:nvPr/>
        </p:nvSpPr>
        <p:spPr bwMode="gray">
          <a:xfrm>
            <a:off x="1384300" y="2005013"/>
            <a:ext cx="1000125" cy="1000125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31" name="Oval 51"/>
          <p:cNvSpPr>
            <a:spLocks noChangeArrowheads="1"/>
          </p:cNvSpPr>
          <p:nvPr/>
        </p:nvSpPr>
        <p:spPr bwMode="gray">
          <a:xfrm>
            <a:off x="1395413" y="2016125"/>
            <a:ext cx="950912" cy="93345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32" name="Oval 52"/>
          <p:cNvSpPr>
            <a:spLocks noChangeArrowheads="1"/>
          </p:cNvSpPr>
          <p:nvPr/>
        </p:nvSpPr>
        <p:spPr bwMode="gray">
          <a:xfrm>
            <a:off x="1449388" y="2041525"/>
            <a:ext cx="847725" cy="7572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33" name="Text Box 53"/>
          <p:cNvSpPr txBox="1">
            <a:spLocks noChangeArrowheads="1"/>
          </p:cNvSpPr>
          <p:nvPr/>
        </p:nvSpPr>
        <p:spPr bwMode="gray">
          <a:xfrm>
            <a:off x="1641255" y="2349500"/>
            <a:ext cx="5052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2.0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97334" name="Oval 54"/>
          <p:cNvSpPr>
            <a:spLocks noChangeArrowheads="1"/>
          </p:cNvSpPr>
          <p:nvPr/>
        </p:nvSpPr>
        <p:spPr bwMode="gray">
          <a:xfrm>
            <a:off x="2562225" y="2076450"/>
            <a:ext cx="685800" cy="22860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335" name="Oval 55"/>
          <p:cNvSpPr>
            <a:spLocks noChangeArrowheads="1"/>
          </p:cNvSpPr>
          <p:nvPr/>
        </p:nvSpPr>
        <p:spPr bwMode="gray">
          <a:xfrm>
            <a:off x="2684463" y="1543050"/>
            <a:ext cx="682625" cy="682625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36" name="Oval 56"/>
          <p:cNvSpPr>
            <a:spLocks noChangeArrowheads="1"/>
          </p:cNvSpPr>
          <p:nvPr/>
        </p:nvSpPr>
        <p:spPr bwMode="gray">
          <a:xfrm>
            <a:off x="2693988" y="1546225"/>
            <a:ext cx="665162" cy="66675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37" name="Oval 57"/>
          <p:cNvSpPr>
            <a:spLocks noChangeArrowheads="1"/>
          </p:cNvSpPr>
          <p:nvPr/>
        </p:nvSpPr>
        <p:spPr bwMode="gray">
          <a:xfrm>
            <a:off x="2700338" y="1552575"/>
            <a:ext cx="633412" cy="6223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38" name="Oval 58"/>
          <p:cNvSpPr>
            <a:spLocks noChangeArrowheads="1"/>
          </p:cNvSpPr>
          <p:nvPr/>
        </p:nvSpPr>
        <p:spPr bwMode="gray">
          <a:xfrm>
            <a:off x="2736850" y="1571625"/>
            <a:ext cx="563563" cy="5032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97339" name="Text Box 59"/>
          <p:cNvSpPr txBox="1">
            <a:spLocks noChangeArrowheads="1"/>
          </p:cNvSpPr>
          <p:nvPr/>
        </p:nvSpPr>
        <p:spPr bwMode="gray">
          <a:xfrm>
            <a:off x="2811590" y="1766888"/>
            <a:ext cx="4331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00000"/>
                </a:solidFill>
                <a:ea typeface="宋体" panose="02010600030101010101" pitchFamily="2" charset="-122"/>
              </a:rPr>
              <a:t>1.0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RTL Design and Optimization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37503"/>
            <a:ext cx="7605713" cy="521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 basic implementation (</a:t>
            </a:r>
            <a:r>
              <a:rPr lang="en-US" altLang="zh-CN" i="1" dirty="0" smtClean="0">
                <a:ea typeface="宋体" panose="02010600030101010101" pitchFamily="2" charset="-122"/>
              </a:rPr>
              <a:t>1.0)</a:t>
            </a:r>
            <a:endParaRPr lang="en-US" altLang="zh-CN" dirty="0" smtClean="0">
              <a:ea typeface="宋体" panose="02010600030101010101" pitchFamily="2" charset="-122"/>
            </a:endParaRP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Input: two arrays of 8 elements, 8-bit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Output: an array of 15 elements, 16-bit</a:t>
            </a:r>
            <a:endParaRPr lang="en-US" altLang="zh-CN" dirty="0"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423" y="3048000"/>
            <a:ext cx="5819266" cy="34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6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003366"/>
      </a:dk1>
      <a:lt1>
        <a:srgbClr val="FFFFFF"/>
      </a:lt1>
      <a:dk2>
        <a:srgbClr val="99190B"/>
      </a:dk2>
      <a:lt2>
        <a:srgbClr val="DDDDDD"/>
      </a:lt2>
      <a:accent1>
        <a:srgbClr val="1F63AD"/>
      </a:accent1>
      <a:accent2>
        <a:srgbClr val="D28302"/>
      </a:accent2>
      <a:accent3>
        <a:srgbClr val="FFFFFF"/>
      </a:accent3>
      <a:accent4>
        <a:srgbClr val="002A56"/>
      </a:accent4>
      <a:accent5>
        <a:srgbClr val="ABB7D3"/>
      </a:accent5>
      <a:accent6>
        <a:srgbClr val="BE7602"/>
      </a:accent6>
      <a:hlink>
        <a:srgbClr val="3CA051"/>
      </a:hlink>
      <a:folHlink>
        <a:srgbClr val="97ADB5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mple 1">
        <a:dk1>
          <a:srgbClr val="000066"/>
        </a:dk1>
        <a:lt1>
          <a:srgbClr val="FFFFFF"/>
        </a:lt1>
        <a:dk2>
          <a:srgbClr val="40297B"/>
        </a:dk2>
        <a:lt2>
          <a:srgbClr val="DDDDDD"/>
        </a:lt2>
        <a:accent1>
          <a:srgbClr val="35978E"/>
        </a:accent1>
        <a:accent2>
          <a:srgbClr val="1E86E4"/>
        </a:accent2>
        <a:accent3>
          <a:srgbClr val="FFFFFF"/>
        </a:accent3>
        <a:accent4>
          <a:srgbClr val="000056"/>
        </a:accent4>
        <a:accent5>
          <a:srgbClr val="AEC9C6"/>
        </a:accent5>
        <a:accent6>
          <a:srgbClr val="1A79CF"/>
        </a:accent6>
        <a:hlink>
          <a:srgbClr val="9CAA32"/>
        </a:hlink>
        <a:folHlink>
          <a:srgbClr val="ACB3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66"/>
        </a:dk1>
        <a:lt1>
          <a:srgbClr val="FFFFFF"/>
        </a:lt1>
        <a:dk2>
          <a:srgbClr val="0F5ABD"/>
        </a:dk2>
        <a:lt2>
          <a:srgbClr val="DDDDDD"/>
        </a:lt2>
        <a:accent1>
          <a:srgbClr val="7061C9"/>
        </a:accent1>
        <a:accent2>
          <a:srgbClr val="53BB9B"/>
        </a:accent2>
        <a:accent3>
          <a:srgbClr val="FFFFFF"/>
        </a:accent3>
        <a:accent4>
          <a:srgbClr val="000056"/>
        </a:accent4>
        <a:accent5>
          <a:srgbClr val="BBB7E1"/>
        </a:accent5>
        <a:accent6>
          <a:srgbClr val="4AA98C"/>
        </a:accent6>
        <a:hlink>
          <a:srgbClr val="57B2D7"/>
        </a:hlink>
        <a:folHlink>
          <a:srgbClr val="BCC8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3366"/>
        </a:dk1>
        <a:lt1>
          <a:srgbClr val="FFFFFF"/>
        </a:lt1>
        <a:dk2>
          <a:srgbClr val="99190B"/>
        </a:dk2>
        <a:lt2>
          <a:srgbClr val="DDDDDD"/>
        </a:lt2>
        <a:accent1>
          <a:srgbClr val="1F63AD"/>
        </a:accent1>
        <a:accent2>
          <a:srgbClr val="D28302"/>
        </a:accent2>
        <a:accent3>
          <a:srgbClr val="FFFFFF"/>
        </a:accent3>
        <a:accent4>
          <a:srgbClr val="002A56"/>
        </a:accent4>
        <a:accent5>
          <a:srgbClr val="ABB7D3"/>
        </a:accent5>
        <a:accent6>
          <a:srgbClr val="BE7602"/>
        </a:accent6>
        <a:hlink>
          <a:srgbClr val="3CA051"/>
        </a:hlink>
        <a:folHlink>
          <a:srgbClr val="97ADB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1103</TotalTime>
  <Words>549</Words>
  <Application>Microsoft Office PowerPoint</Application>
  <PresentationFormat>全屏显示(4:3)</PresentationFormat>
  <Paragraphs>118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9" baseType="lpstr">
      <vt:lpstr>宋体</vt:lpstr>
      <vt:lpstr>Arial</vt:lpstr>
      <vt:lpstr>Calibri</vt:lpstr>
      <vt:lpstr>Verdana</vt:lpstr>
      <vt:lpstr>Wingdings</vt:lpstr>
      <vt:lpstr>sample</vt:lpstr>
      <vt:lpstr>A Convolution Accelerator for OR1200</vt:lpstr>
      <vt:lpstr>Contents</vt:lpstr>
      <vt:lpstr>Introduction</vt:lpstr>
      <vt:lpstr>Introduction</vt:lpstr>
      <vt:lpstr>Introduction</vt:lpstr>
      <vt:lpstr>Introduction</vt:lpstr>
      <vt:lpstr>Methodology</vt:lpstr>
      <vt:lpstr>RTL Design and Optimization</vt:lpstr>
      <vt:lpstr>RTL Design and Optimization</vt:lpstr>
      <vt:lpstr>RTL Design and Optimization</vt:lpstr>
      <vt:lpstr>RTL Design and Optimization</vt:lpstr>
      <vt:lpstr>RTL Design and Optimization</vt:lpstr>
      <vt:lpstr>RTL Design and Optimization</vt:lpstr>
      <vt:lpstr>RTL Design and Optimization</vt:lpstr>
      <vt:lpstr>RTL Design and Optimization</vt:lpstr>
      <vt:lpstr>RTL Design and Optimization</vt:lpstr>
      <vt:lpstr>RTL Design and Optimization</vt:lpstr>
      <vt:lpstr>RTL Design and Optimization</vt:lpstr>
      <vt:lpstr>Physical Layout Design</vt:lpstr>
      <vt:lpstr>Physical Layout Design</vt:lpstr>
      <vt:lpstr>Physical Layout Design</vt:lpstr>
      <vt:lpstr>Conclusion</vt:lpstr>
      <vt:lpstr>PowerPoint 演示文稿</vt:lpstr>
    </vt:vector>
  </TitlesOfParts>
  <Company>Guilddesign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Sung Ha, Park</dc:creator>
  <cp:lastModifiedBy>David Fan</cp:lastModifiedBy>
  <cp:revision>78</cp:revision>
  <dcterms:created xsi:type="dcterms:W3CDTF">2004-08-26T06:30:40Z</dcterms:created>
  <dcterms:modified xsi:type="dcterms:W3CDTF">2014-05-09T12:59:51Z</dcterms:modified>
</cp:coreProperties>
</file>